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5" r:id="rId10"/>
    <p:sldId id="401" r:id="rId11"/>
  </p:sldIdLst>
  <p:sldSz cx="9144000" cy="6858000" type="screen4x3"/>
  <p:notesSz cx="6797675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63C"/>
    <a:srgbClr val="26602A"/>
    <a:srgbClr val="99216B"/>
    <a:srgbClr val="2D7183"/>
    <a:srgbClr val="2F8101"/>
    <a:srgbClr val="5A905A"/>
    <a:srgbClr val="327E37"/>
    <a:srgbClr val="6BB7CD"/>
    <a:srgbClr val="653739"/>
    <a:srgbClr val="65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8" autoAdjust="0"/>
    <p:restoredTop sz="95208" autoAdjust="0"/>
  </p:normalViewPr>
  <p:slideViewPr>
    <p:cSldViewPr snapToObjects="1">
      <p:cViewPr varScale="1">
        <p:scale>
          <a:sx n="110" d="100"/>
          <a:sy n="110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CE8FF-507D-BD43-B8B3-B93C6F1D4D1D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A557-F1F5-7442-892B-82383A0749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56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388DC-F871-E34E-A3BE-67FA0D3C6F20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394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388DC-F871-E34E-A3BE-67FA0D3C6F20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833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388DC-F871-E34E-A3BE-67FA0D3C6F20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242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388DC-F871-E34E-A3BE-67FA0D3C6F20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627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388DC-F871-E34E-A3BE-67FA0D3C6F20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341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388DC-F871-E34E-A3BE-67FA0D3C6F20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719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388DC-F871-E34E-A3BE-67FA0D3C6F20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20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62200" y="5085184"/>
            <a:ext cx="5715000" cy="1772816"/>
          </a:xfrm>
          <a:prstGeom prst="rect">
            <a:avLst/>
          </a:prstGeom>
          <a:effectLst/>
        </p:spPr>
        <p:txBody>
          <a:bodyPr/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TITRE </a:t>
            </a:r>
            <a:br>
              <a:rPr lang="en-US" dirty="0"/>
            </a:br>
            <a:r>
              <a:rPr lang="en-US" dirty="0"/>
              <a:t>DU DOCUMENT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>
            <a:extLst>
              <a:ext uri="{FF2B5EF4-FFF2-40B4-BE49-F238E27FC236}">
                <a16:creationId xmlns:a16="http://schemas.microsoft.com/office/drawing/2014/main" id="{5827FC49-56C7-8F42-9962-7A3E40EBF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38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F1C4DC2-5F7B-4642-B164-22EFA31327C5}"/>
              </a:ext>
            </a:extLst>
          </p:cNvPr>
          <p:cNvSpPr txBox="1">
            <a:spLocks/>
          </p:cNvSpPr>
          <p:nvPr userDrawn="1"/>
        </p:nvSpPr>
        <p:spPr>
          <a:xfrm>
            <a:off x="8382000" y="6492875"/>
            <a:ext cx="609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70B29BF6-6B85-0040-B205-7076DCD5F59D}" type="slidenum">
              <a:rPr lang="fr-FR" altLang="fr-FR" sz="120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eaLnBrk="1" hangingPunct="1">
                <a:defRPr/>
              </a:pPr>
              <a:t>‹N°›</a:t>
            </a:fld>
            <a:endParaRPr lang="fr-FR" altLang="fr-FR" sz="120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A226C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694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>
            <a:extLst>
              <a:ext uri="{FF2B5EF4-FFF2-40B4-BE49-F238E27FC236}">
                <a16:creationId xmlns:a16="http://schemas.microsoft.com/office/drawing/2014/main" id="{A89C88E9-A521-C54F-9DEB-3EA36515C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>
                <a:solidFill>
                  <a:srgbClr val="9A226C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0"/>
          </p:nvPr>
        </p:nvSpPr>
        <p:spPr>
          <a:xfrm>
            <a:off x="3810000" y="3581400"/>
            <a:ext cx="15240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7000" b="1">
                <a:solidFill>
                  <a:srgbClr val="9A226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608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r-FR" baseline="30000" dirty="0"/>
              <a:t>13, rue Fernand Léger - 75020 PARIS</a:t>
            </a:r>
          </a:p>
          <a:p>
            <a:r>
              <a:rPr lang="fr-FR" baseline="30000" dirty="0"/>
              <a:t>Tél. 01 43 13 13 13 - m</a:t>
            </a:r>
          </a:p>
          <a:p>
            <a:r>
              <a:rPr lang="fr-FR" baseline="30000" dirty="0"/>
              <a:t>gform@mgform.org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4" r:id="rId2"/>
    <p:sldLayoutId id="2147483659" r:id="rId3"/>
    <p:sldLayoutId id="214748366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9A226C"/>
          </a:solidFill>
          <a:latin typeface="DIN-Bold" charset="0"/>
          <a:ea typeface="DIN-Bold" charset="0"/>
          <a:cs typeface="DIN-Bold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DIN-Light" charset="0"/>
          <a:ea typeface="DIN-Light" charset="0"/>
          <a:cs typeface="DIN-Light" charset="0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Tx/>
        <a:buBlip>
          <a:blip r:embed="rId6"/>
        </a:buBlip>
        <a:defRPr sz="2800" kern="1200">
          <a:solidFill>
            <a:schemeClr val="tx1"/>
          </a:solidFill>
          <a:latin typeface="DIN-Light" charset="0"/>
          <a:ea typeface="DIN-Light" charset="0"/>
          <a:cs typeface="DIN-Light" charset="0"/>
        </a:defRPr>
      </a:lvl2pPr>
      <a:lvl3pPr marL="1257300" indent="-342900" algn="l" defTabSz="457200" rtl="0" eaLnBrk="1" latinLnBrk="0" hangingPunct="1">
        <a:spcBef>
          <a:spcPct val="20000"/>
        </a:spcBef>
        <a:buSzPct val="65000"/>
        <a:buFontTx/>
        <a:buBlip>
          <a:blip r:embed="rId7"/>
        </a:buBlip>
        <a:defRPr sz="2400" kern="1200">
          <a:solidFill>
            <a:schemeClr val="tx1"/>
          </a:solidFill>
          <a:latin typeface="DIN-Light" charset="0"/>
          <a:ea typeface="DIN-Light" charset="0"/>
          <a:cs typeface="DIN-Light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50000"/>
        <a:buFontTx/>
        <a:buBlip>
          <a:blip r:embed="rId7"/>
        </a:buBlip>
        <a:defRPr sz="2000" kern="1200">
          <a:solidFill>
            <a:schemeClr val="tx1"/>
          </a:solidFill>
          <a:latin typeface="DIN-Light" charset="0"/>
          <a:ea typeface="DIN-Light" charset="0"/>
          <a:cs typeface="DIN-Light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9B9CE"/>
        </a:buClr>
        <a:buSzPct val="80000"/>
        <a:buFont typeface="Arial" charset="0"/>
        <a:buChar char="•"/>
        <a:defRPr sz="1800" kern="1200">
          <a:solidFill>
            <a:schemeClr val="tx1"/>
          </a:solidFill>
          <a:latin typeface="DIN-Light" charset="0"/>
          <a:ea typeface="DIN-Light" charset="0"/>
          <a:cs typeface="DIN-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1982" y="5589240"/>
            <a:ext cx="3169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D-DIN" panose="020B0804030202030204" pitchFamily="34" charset="0"/>
              </a:rPr>
              <a:t>www.ihc2022.org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780927"/>
            <a:ext cx="2304256" cy="920216"/>
          </a:xfrm>
          <a:prstGeom prst="rect">
            <a:avLst/>
          </a:prstGeom>
          <a:solidFill>
            <a:srgbClr val="99216B"/>
          </a:solidFill>
          <a:ln>
            <a:solidFill>
              <a:srgbClr val="9921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D-DIN" panose="020B0804030202030204" pitchFamily="34" charset="0"/>
              </a:rPr>
              <a:t>14-20 AUGUST</a:t>
            </a:r>
            <a:br>
              <a:rPr lang="fr-FR" sz="1600" dirty="0">
                <a:latin typeface="D-DIN" panose="020B0804030202030204" pitchFamily="34" charset="0"/>
              </a:rPr>
            </a:br>
            <a:r>
              <a:rPr lang="fr-FR" sz="1600" dirty="0">
                <a:latin typeface="D-DIN" panose="020B0804030202030204" pitchFamily="34" charset="0"/>
              </a:rPr>
              <a:t>CONGRESS CENTRE </a:t>
            </a:r>
            <a:br>
              <a:rPr lang="fr-FR" sz="1600" dirty="0">
                <a:latin typeface="D-DIN" panose="020B0804030202030204" pitchFamily="34" charset="0"/>
              </a:rPr>
            </a:br>
            <a:r>
              <a:rPr lang="fr-FR" sz="1600" dirty="0">
                <a:latin typeface="D-DIN" panose="020B0804030202030204" pitchFamily="34" charset="0"/>
              </a:rPr>
              <a:t>ANGERS - FRANCE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476">
            <a:off x="2543914" y="2147755"/>
            <a:ext cx="993712" cy="9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47524" y="6366308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rPr>
              <a:t>VEGEPOLYS - Maison du Végétal - 26, rue Jean </a:t>
            </a:r>
            <a:r>
              <a:rPr lang="fr-FR" sz="800" dirty="0" err="1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rPr>
              <a:t>Dixmeras</a:t>
            </a:r>
            <a:r>
              <a:rPr lang="fr-FR" sz="800" dirty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rPr>
              <a:t> 49066 Angers Cedex 1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04048" y="6349981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rPr>
              <a:t>+ 33 (0)2 41 72 17 37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95177" y="6366308"/>
            <a:ext cx="2160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rPr>
              <a:t>emmanuelle.rousseau</a:t>
            </a:r>
            <a:r>
              <a:rPr lang="fr-FR" sz="800" b="1" dirty="0" err="1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rPr>
              <a:t>vegepolys.eu</a:t>
            </a:r>
            <a:endParaRPr lang="fr-FR" sz="800" dirty="0">
              <a:solidFill>
                <a:schemeClr val="bg1"/>
              </a:solidFill>
              <a:latin typeface="DIN-Medium" charset="0"/>
              <a:ea typeface="DIN-Medium" charset="0"/>
              <a:cs typeface="DIN-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99216B"/>
          </a:solidFill>
          <a:ln>
            <a:solidFill>
              <a:srgbClr val="9921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>
                <a:latin typeface="D-DIN" panose="020B0804030202030204" pitchFamily="34" charset="0"/>
              </a:rPr>
              <a:t> #IHC2022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12" y="5480436"/>
            <a:ext cx="4394912" cy="17717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83868" y="4314081"/>
            <a:ext cx="2304256" cy="920216"/>
          </a:xfrm>
          <a:prstGeom prst="rect">
            <a:avLst/>
          </a:prstGeom>
          <a:solidFill>
            <a:srgbClr val="99216B"/>
          </a:solidFill>
          <a:ln>
            <a:solidFill>
              <a:srgbClr val="9921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D-DIN" panose="020B0804030202030204" pitchFamily="34" charset="0"/>
              </a:rPr>
              <a:t>14-20 AUGUST</a:t>
            </a:r>
            <a:br>
              <a:rPr lang="fr-FR" sz="1600" dirty="0">
                <a:latin typeface="D-DIN" panose="020B0804030202030204" pitchFamily="34" charset="0"/>
              </a:rPr>
            </a:br>
            <a:r>
              <a:rPr lang="fr-FR" sz="1600" dirty="0">
                <a:latin typeface="D-DIN" panose="020B0804030202030204" pitchFamily="34" charset="0"/>
              </a:rPr>
              <a:t>CONGRESS CENTRE </a:t>
            </a:r>
            <a:br>
              <a:rPr lang="fr-FR" sz="1600" dirty="0">
                <a:latin typeface="D-DIN" panose="020B0804030202030204" pitchFamily="34" charset="0"/>
              </a:rPr>
            </a:br>
            <a:r>
              <a:rPr lang="fr-FR" sz="1600" dirty="0">
                <a:latin typeface="D-DIN" panose="020B0804030202030204" pitchFamily="34" charset="0"/>
              </a:rPr>
              <a:t>ANGERS - FRANCE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57877" y="1236825"/>
            <a:ext cx="2304256" cy="2891534"/>
          </a:xfrm>
          <a:prstGeom prst="rect">
            <a:avLst/>
          </a:prstGeom>
          <a:solidFill>
            <a:srgbClr val="99216B"/>
          </a:solidFill>
          <a:ln>
            <a:solidFill>
              <a:srgbClr val="9921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D-DIN" panose="020B080403020203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66" y="1432959"/>
            <a:ext cx="2172478" cy="25238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5699"/>
            <a:ext cx="1502234" cy="75111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124209" y="0"/>
            <a:ext cx="2019791" cy="294398"/>
          </a:xfrm>
          <a:prstGeom prst="rect">
            <a:avLst/>
          </a:prstGeom>
          <a:solidFill>
            <a:srgbClr val="99216B"/>
          </a:solidFill>
          <a:ln>
            <a:solidFill>
              <a:srgbClr val="9921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D-DIN" panose="020B0804030202030204" pitchFamily="34" charset="0"/>
              </a:rPr>
              <a:t>UNDER THE AEGIS OF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476">
            <a:off x="5374431" y="3563191"/>
            <a:ext cx="993712" cy="9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>
            <a:extLst>
              <a:ext uri="{FF2B5EF4-FFF2-40B4-BE49-F238E27FC236}">
                <a16:creationId xmlns:a16="http://schemas.microsoft.com/office/drawing/2014/main" id="{212FB85C-45A8-8D44-A7B8-4A0F358F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69" y="710407"/>
            <a:ext cx="8229600" cy="919162"/>
          </a:xfrm>
        </p:spPr>
        <p:txBody>
          <a:bodyPr/>
          <a:lstStyle/>
          <a:p>
            <a:pPr eaLnBrk="1" hangingPunct="1"/>
            <a: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Horticultural sciences:</a:t>
            </a: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alt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specialized</a:t>
            </a: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plant </a:t>
            </a:r>
            <a:r>
              <a:rPr lang="fr-FR" alt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upstream</a:t>
            </a: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alt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downstream</a:t>
            </a:r>
            <a:endParaRPr lang="fr-FR" altLang="fr-FR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8">
            <a:extLst>
              <a:ext uri="{FF2B5EF4-FFF2-40B4-BE49-F238E27FC236}">
                <a16:creationId xmlns:a16="http://schemas.microsoft.com/office/drawing/2014/main" id="{C27F7A04-5799-2A4A-98F5-4DFAB6550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2257425"/>
            <a:ext cx="24495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2800" b="1" dirty="0" err="1">
                <a:solidFill>
                  <a:srgbClr val="9A226C"/>
                </a:solidFill>
                <a:latin typeface="+mj-lt"/>
              </a:rPr>
              <a:t>Downstream</a:t>
            </a:r>
            <a:endParaRPr lang="fr-FR" altLang="fr-FR" sz="2800" b="1" dirty="0">
              <a:solidFill>
                <a:srgbClr val="9A226C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891CEE-5767-0644-AD33-CDD23AF3BA7F}"/>
              </a:ext>
            </a:extLst>
          </p:cNvPr>
          <p:cNvSpPr/>
          <p:nvPr/>
        </p:nvSpPr>
        <p:spPr>
          <a:xfrm>
            <a:off x="3514725" y="1938338"/>
            <a:ext cx="2347913" cy="50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ZoneTexte 1">
            <a:extLst>
              <a:ext uri="{FF2B5EF4-FFF2-40B4-BE49-F238E27FC236}">
                <a16:creationId xmlns:a16="http://schemas.microsoft.com/office/drawing/2014/main" id="{416DF847-1A49-0A49-A4F2-F28838A1E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2224088"/>
            <a:ext cx="24495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2800" b="1" dirty="0">
                <a:solidFill>
                  <a:srgbClr val="9A226C"/>
                </a:solidFill>
                <a:latin typeface="+mj-lt"/>
              </a:rPr>
              <a:t>Production</a:t>
            </a:r>
          </a:p>
        </p:txBody>
      </p:sp>
      <p:pic>
        <p:nvPicPr>
          <p:cNvPr id="25606" name="Image 4">
            <a:extLst>
              <a:ext uri="{FF2B5EF4-FFF2-40B4-BE49-F238E27FC236}">
                <a16:creationId xmlns:a16="http://schemas.microsoft.com/office/drawing/2014/main" id="{05489E48-EEAA-EB4C-9443-B795CB87F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98425"/>
            <a:ext cx="981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Image 8" descr="Une image contenant photo, herbe, alimentation, différent&#10;&#10;Description générée automatiquement">
            <a:extLst>
              <a:ext uri="{FF2B5EF4-FFF2-40B4-BE49-F238E27FC236}">
                <a16:creationId xmlns:a16="http://schemas.microsoft.com/office/drawing/2014/main" id="{E73DAE31-E701-1F40-97CB-A27A347D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7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29">
            <a:extLst>
              <a:ext uri="{FF2B5EF4-FFF2-40B4-BE49-F238E27FC236}">
                <a16:creationId xmlns:a16="http://schemas.microsoft.com/office/drawing/2014/main" id="{3071A157-D324-C649-947E-D966499FE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228850"/>
            <a:ext cx="2147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6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800" dirty="0" err="1">
                <a:solidFill>
                  <a:srgbClr val="9A226C"/>
                </a:solidFill>
              </a:rPr>
              <a:t>Upstream</a:t>
            </a:r>
            <a:endParaRPr lang="fr-FR" altLang="fr-FR" sz="2800" dirty="0">
              <a:solidFill>
                <a:srgbClr val="9A226C"/>
              </a:solidFill>
            </a:endParaRPr>
          </a:p>
        </p:txBody>
      </p:sp>
      <p:sp>
        <p:nvSpPr>
          <p:cNvPr id="25609" name="ZoneTexte 24">
            <a:extLst>
              <a:ext uri="{FF2B5EF4-FFF2-40B4-BE49-F238E27FC236}">
                <a16:creationId xmlns:a16="http://schemas.microsoft.com/office/drawing/2014/main" id="{54E500B5-EBC0-3D41-BF57-BD421BB5E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4" y="3894138"/>
            <a:ext cx="1773237" cy="292388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6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300" b="0" dirty="0">
                <a:solidFill>
                  <a:schemeClr val="bg1"/>
                </a:solidFill>
              </a:rPr>
              <a:t>Agricultural </a:t>
            </a:r>
            <a:r>
              <a:rPr lang="fr-FR" altLang="fr-FR" sz="1300" b="0" dirty="0" err="1">
                <a:solidFill>
                  <a:schemeClr val="bg1"/>
                </a:solidFill>
              </a:rPr>
              <a:t>equipment</a:t>
            </a:r>
            <a:endParaRPr lang="fr-FR" altLang="fr-FR" sz="1300" b="0" dirty="0">
              <a:solidFill>
                <a:schemeClr val="bg1"/>
              </a:solidFill>
            </a:endParaRPr>
          </a:p>
        </p:txBody>
      </p:sp>
      <p:sp>
        <p:nvSpPr>
          <p:cNvPr id="25610" name="ZoneTexte 24">
            <a:extLst>
              <a:ext uri="{FF2B5EF4-FFF2-40B4-BE49-F238E27FC236}">
                <a16:creationId xmlns:a16="http://schemas.microsoft.com/office/drawing/2014/main" id="{53C341B0-FED9-4647-ABF7-36328FD93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5176838"/>
            <a:ext cx="2741613" cy="298450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6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300" b="0" dirty="0">
                <a:solidFill>
                  <a:schemeClr val="bg2"/>
                </a:solidFill>
              </a:rPr>
              <a:t>Agricultural </a:t>
            </a:r>
            <a:r>
              <a:rPr lang="fr-FR" altLang="fr-FR" sz="1300" b="0" dirty="0" err="1">
                <a:solidFill>
                  <a:schemeClr val="bg2"/>
                </a:solidFill>
              </a:rPr>
              <a:t>machinery</a:t>
            </a:r>
            <a:r>
              <a:rPr lang="fr-FR" altLang="fr-FR" sz="1300" b="0" dirty="0">
                <a:solidFill>
                  <a:schemeClr val="bg2"/>
                </a:solidFill>
              </a:rPr>
              <a:t> • software </a:t>
            </a:r>
          </a:p>
        </p:txBody>
      </p:sp>
      <p:pic>
        <p:nvPicPr>
          <p:cNvPr id="25611" name="Image 10" descr="Une image contenant herbe, extérieur, vert, jardin&#10;&#10;Description générée automatiquement">
            <a:extLst>
              <a:ext uri="{FF2B5EF4-FFF2-40B4-BE49-F238E27FC236}">
                <a16:creationId xmlns:a16="http://schemas.microsoft.com/office/drawing/2014/main" id="{F96D6C32-2070-2A4A-95DB-CEC41C52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2415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ZoneTexte 24">
            <a:extLst>
              <a:ext uri="{FF2B5EF4-FFF2-40B4-BE49-F238E27FC236}">
                <a16:creationId xmlns:a16="http://schemas.microsoft.com/office/drawing/2014/main" id="{6EC3F8C9-1159-F046-9491-ABE068CE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949700"/>
            <a:ext cx="2160588" cy="292388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6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300" b="0" dirty="0" err="1">
                <a:solidFill>
                  <a:schemeClr val="bg1"/>
                </a:solidFill>
              </a:rPr>
              <a:t>Flowers</a:t>
            </a:r>
            <a:r>
              <a:rPr lang="fr-FR" altLang="fr-FR" sz="1300" b="0" dirty="0">
                <a:solidFill>
                  <a:schemeClr val="bg1"/>
                </a:solidFill>
              </a:rPr>
              <a:t> and plants • vines</a:t>
            </a:r>
          </a:p>
        </p:txBody>
      </p:sp>
      <p:sp>
        <p:nvSpPr>
          <p:cNvPr id="25613" name="ZoneTexte 25">
            <a:extLst>
              <a:ext uri="{FF2B5EF4-FFF2-40B4-BE49-F238E27FC236}">
                <a16:creationId xmlns:a16="http://schemas.microsoft.com/office/drawing/2014/main" id="{27AD32F4-004F-6C42-B25C-AFB81CDCD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5176838"/>
            <a:ext cx="2747962" cy="292100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6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300" b="0" dirty="0" err="1">
                <a:solidFill>
                  <a:schemeClr val="bg1"/>
                </a:solidFill>
              </a:rPr>
              <a:t>medicinal</a:t>
            </a:r>
            <a:r>
              <a:rPr lang="fr-FR" altLang="fr-FR" sz="1300" b="0" dirty="0">
                <a:solidFill>
                  <a:schemeClr val="bg1"/>
                </a:solidFill>
              </a:rPr>
              <a:t> plants • </a:t>
            </a:r>
            <a:r>
              <a:rPr lang="fr-FR" altLang="fr-FR" sz="1300" b="0" dirty="0" err="1">
                <a:solidFill>
                  <a:schemeClr val="bg1"/>
                </a:solidFill>
              </a:rPr>
              <a:t>cider</a:t>
            </a:r>
            <a:r>
              <a:rPr lang="fr-FR" altLang="fr-FR" sz="1300" b="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5614" name="Image 12" descr="Une image contenant table, bâtiment, alimentation, debout&#10;&#10;Description générée automatiquement">
            <a:extLst>
              <a:ext uri="{FF2B5EF4-FFF2-40B4-BE49-F238E27FC236}">
                <a16:creationId xmlns:a16="http://schemas.microsoft.com/office/drawing/2014/main" id="{DE0AE3EB-BF5D-4F42-83DB-0D88E088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72415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ZoneTexte 24">
            <a:extLst>
              <a:ext uri="{FF2B5EF4-FFF2-40B4-BE49-F238E27FC236}">
                <a16:creationId xmlns:a16="http://schemas.microsoft.com/office/drawing/2014/main" id="{36ADAC0D-5133-604A-B681-AEC8551D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2725738"/>
            <a:ext cx="1220787" cy="292100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6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300" b="0">
                <a:solidFill>
                  <a:schemeClr val="bg1"/>
                </a:solidFill>
              </a:rPr>
              <a:t>Transformation</a:t>
            </a:r>
          </a:p>
        </p:txBody>
      </p:sp>
      <p:sp>
        <p:nvSpPr>
          <p:cNvPr id="25616" name="ZoneTexte 24">
            <a:extLst>
              <a:ext uri="{FF2B5EF4-FFF2-40B4-BE49-F238E27FC236}">
                <a16:creationId xmlns:a16="http://schemas.microsoft.com/office/drawing/2014/main" id="{A7ED613D-047E-AA44-B347-C32BE8C7C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933825"/>
            <a:ext cx="1220788" cy="292100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6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300" b="0">
                <a:solidFill>
                  <a:schemeClr val="bg1"/>
                </a:solidFill>
              </a:rPr>
              <a:t>Marketing </a:t>
            </a:r>
          </a:p>
        </p:txBody>
      </p:sp>
      <p:sp>
        <p:nvSpPr>
          <p:cNvPr id="25617" name="ZoneTexte 24">
            <a:extLst>
              <a:ext uri="{FF2B5EF4-FFF2-40B4-BE49-F238E27FC236}">
                <a16:creationId xmlns:a16="http://schemas.microsoft.com/office/drawing/2014/main" id="{64D65812-0481-2F4C-AC86-B0B348E87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675" y="5176838"/>
            <a:ext cx="1220788" cy="292100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6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300" b="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25618" name="ZoneTexte 24">
            <a:extLst>
              <a:ext uri="{FF2B5EF4-FFF2-40B4-BE49-F238E27FC236}">
                <a16:creationId xmlns:a16="http://schemas.microsoft.com/office/drawing/2014/main" id="{788899F1-F5A3-B440-BDAE-D90D9535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2719388"/>
            <a:ext cx="1946076" cy="292388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6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300" b="0" dirty="0">
                <a:solidFill>
                  <a:schemeClr val="bg1"/>
                </a:solidFill>
              </a:rPr>
              <a:t>Fruits and </a:t>
            </a:r>
            <a:r>
              <a:rPr lang="fr-FR" altLang="fr-FR" sz="1300" b="0" dirty="0" err="1">
                <a:solidFill>
                  <a:schemeClr val="bg1"/>
                </a:solidFill>
              </a:rPr>
              <a:t>vegetables</a:t>
            </a:r>
            <a:endParaRPr lang="fr-FR" altLang="fr-FR" sz="1300" b="0" dirty="0">
              <a:solidFill>
                <a:schemeClr val="bg1"/>
              </a:solidFill>
            </a:endParaRPr>
          </a:p>
        </p:txBody>
      </p:sp>
      <p:sp>
        <p:nvSpPr>
          <p:cNvPr id="25619" name="ZoneTexte 24">
            <a:extLst>
              <a:ext uri="{FF2B5EF4-FFF2-40B4-BE49-F238E27FC236}">
                <a16:creationId xmlns:a16="http://schemas.microsoft.com/office/drawing/2014/main" id="{C8F9494E-04EA-634F-A96E-DA9FA4426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2719388"/>
            <a:ext cx="873125" cy="292100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6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300" b="0" dirty="0" err="1">
                <a:solidFill>
                  <a:schemeClr val="bg1"/>
                </a:solidFill>
              </a:rPr>
              <a:t>seeds</a:t>
            </a:r>
            <a:endParaRPr lang="fr-FR" altLang="fr-FR" sz="13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6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31">
            <a:extLst>
              <a:ext uri="{FF2B5EF4-FFF2-40B4-BE49-F238E27FC236}">
                <a16:creationId xmlns:a16="http://schemas.microsoft.com/office/drawing/2014/main" id="{318959A1-2BA9-B447-9545-4BEA71F9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2688"/>
            <a:ext cx="6948264" cy="400110"/>
          </a:xfrm>
          <a:prstGeom prst="rect">
            <a:avLst/>
          </a:prstGeom>
          <a:solidFill>
            <a:srgbClr val="99216B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2000" dirty="0">
                <a:solidFill>
                  <a:schemeClr val="bg1"/>
                </a:solidFill>
              </a:rPr>
              <a:t>In the </a:t>
            </a:r>
            <a:r>
              <a:rPr lang="fr-FR" altLang="fr-FR" sz="2000" dirty="0" err="1">
                <a:solidFill>
                  <a:schemeClr val="bg1"/>
                </a:solidFill>
              </a:rPr>
              <a:t>heart</a:t>
            </a:r>
            <a:r>
              <a:rPr lang="fr-FR" altLang="fr-FR" sz="2000" dirty="0">
                <a:solidFill>
                  <a:schemeClr val="bg1"/>
                </a:solidFill>
              </a:rPr>
              <a:t> of the city 10 </a:t>
            </a:r>
            <a:r>
              <a:rPr lang="fr-FR" altLang="fr-FR" sz="2000" dirty="0" err="1">
                <a:solidFill>
                  <a:schemeClr val="bg1"/>
                </a:solidFill>
              </a:rPr>
              <a:t>mins</a:t>
            </a:r>
            <a:r>
              <a:rPr lang="fr-FR" altLang="fr-FR" sz="2000" dirty="0">
                <a:solidFill>
                  <a:schemeClr val="bg1"/>
                </a:solidFill>
              </a:rPr>
              <a:t> </a:t>
            </a:r>
            <a:r>
              <a:rPr lang="fr-FR" altLang="fr-FR" sz="2000" dirty="0" err="1">
                <a:solidFill>
                  <a:schemeClr val="bg1"/>
                </a:solidFill>
              </a:rPr>
              <a:t>from</a:t>
            </a:r>
            <a:r>
              <a:rPr lang="fr-FR" altLang="fr-FR" sz="2000" dirty="0">
                <a:solidFill>
                  <a:schemeClr val="bg1"/>
                </a:solidFill>
              </a:rPr>
              <a:t> train station and </a:t>
            </a:r>
            <a:r>
              <a:rPr lang="fr-FR" altLang="fr-FR" sz="2000" dirty="0" err="1">
                <a:solidFill>
                  <a:schemeClr val="bg1"/>
                </a:solidFill>
              </a:rPr>
              <a:t>hotels</a:t>
            </a:r>
            <a:endParaRPr lang="fr-FR" altLang="fr-FR" sz="2000" dirty="0">
              <a:solidFill>
                <a:schemeClr val="bg1"/>
              </a:solidFill>
            </a:endParaRPr>
          </a:p>
        </p:txBody>
      </p:sp>
      <p:pic>
        <p:nvPicPr>
          <p:cNvPr id="33794" name="Image 6">
            <a:extLst>
              <a:ext uri="{FF2B5EF4-FFF2-40B4-BE49-F238E27FC236}">
                <a16:creationId xmlns:a16="http://schemas.microsoft.com/office/drawing/2014/main" id="{278A672B-15A9-2E44-87EC-BC3AC659E4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78025"/>
            <a:ext cx="4572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re 1">
            <a:extLst>
              <a:ext uri="{FF2B5EF4-FFF2-40B4-BE49-F238E27FC236}">
                <a16:creationId xmlns:a16="http://schemas.microsoft.com/office/drawing/2014/main" id="{BCBB87AA-5451-4B47-A495-77E6CC28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00063"/>
            <a:ext cx="8609012" cy="657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August 14th to 22 in Angers</a:t>
            </a:r>
            <a:b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At the </a:t>
            </a:r>
            <a:r>
              <a:rPr lang="fr-FR" altLang="fr-FR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fr-FR" alt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 of the city centre: </a:t>
            </a:r>
            <a:br>
              <a:rPr lang="fr-FR" alt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Congress</a:t>
            </a:r>
            <a:r>
              <a:rPr lang="fr-FR" alt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Centre/</a:t>
            </a:r>
            <a:r>
              <a:rPr lang="fr-FR" altLang="fr-FR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r-FR" alt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of Angers </a:t>
            </a:r>
          </a:p>
        </p:txBody>
      </p:sp>
      <p:sp>
        <p:nvSpPr>
          <p:cNvPr id="18" name="ZoneTexte 31">
            <a:extLst>
              <a:ext uri="{FF2B5EF4-FFF2-40B4-BE49-F238E27FC236}">
                <a16:creationId xmlns:a16="http://schemas.microsoft.com/office/drawing/2014/main" id="{A7C2EDAB-CFBE-FB49-99AE-EE505ABB7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5" y="1577975"/>
            <a:ext cx="446449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fr-FR" altLang="fr-FR" sz="2000" dirty="0" err="1">
                <a:solidFill>
                  <a:schemeClr val="bg1"/>
                </a:solidFill>
              </a:rPr>
              <a:t>Exceptional</a:t>
            </a:r>
            <a:r>
              <a:rPr lang="fr-FR" altLang="fr-FR" sz="2000" dirty="0">
                <a:solidFill>
                  <a:schemeClr val="bg1"/>
                </a:solidFill>
              </a:rPr>
              <a:t> place </a:t>
            </a:r>
            <a:r>
              <a:rPr lang="fr-FR" altLang="fr-FR" sz="2000" dirty="0" err="1">
                <a:solidFill>
                  <a:schemeClr val="bg1"/>
                </a:solidFill>
              </a:rPr>
              <a:t>bathed</a:t>
            </a:r>
            <a:r>
              <a:rPr lang="fr-FR" altLang="fr-FR" sz="2000" dirty="0">
                <a:solidFill>
                  <a:schemeClr val="bg1"/>
                </a:solidFill>
              </a:rPr>
              <a:t> in </a:t>
            </a:r>
            <a:r>
              <a:rPr lang="fr-FR" altLang="fr-FR" sz="2000" dirty="0" err="1">
                <a:solidFill>
                  <a:schemeClr val="bg1"/>
                </a:solidFill>
              </a:rPr>
              <a:t>natural</a:t>
            </a:r>
            <a:r>
              <a:rPr lang="fr-FR" altLang="fr-FR" sz="2000" dirty="0">
                <a:solidFill>
                  <a:schemeClr val="bg1"/>
                </a:solidFill>
              </a:rPr>
              <a:t> light </a:t>
            </a:r>
          </a:p>
        </p:txBody>
      </p:sp>
      <p:pic>
        <p:nvPicPr>
          <p:cNvPr id="33797" name="Image 19">
            <a:extLst>
              <a:ext uri="{FF2B5EF4-FFF2-40B4-BE49-F238E27FC236}">
                <a16:creationId xmlns:a16="http://schemas.microsoft.com/office/drawing/2014/main" id="{77DE7DD8-E407-0449-BD33-63CD23E71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4572000" y="1978025"/>
            <a:ext cx="4600876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ZoneTexte 31">
            <a:extLst>
              <a:ext uri="{FF2B5EF4-FFF2-40B4-BE49-F238E27FC236}">
                <a16:creationId xmlns:a16="http://schemas.microsoft.com/office/drawing/2014/main" id="{DDDA5B96-CDEB-414F-AEE3-D31503B3A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78025"/>
            <a:ext cx="3733800" cy="4016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2000" dirty="0">
                <a:solidFill>
                  <a:schemeClr val="bg1"/>
                </a:solidFill>
              </a:rPr>
              <a:t>At the </a:t>
            </a:r>
            <a:r>
              <a:rPr lang="fr-FR" altLang="fr-FR" sz="2000" dirty="0" err="1">
                <a:solidFill>
                  <a:schemeClr val="bg1"/>
                </a:solidFill>
              </a:rPr>
              <a:t>heart</a:t>
            </a:r>
            <a:r>
              <a:rPr lang="fr-FR" altLang="fr-FR" sz="2000" dirty="0">
                <a:solidFill>
                  <a:schemeClr val="bg1"/>
                </a:solidFill>
              </a:rPr>
              <a:t> of a </a:t>
            </a:r>
            <a:r>
              <a:rPr lang="fr-FR" altLang="fr-FR" sz="2000" dirty="0" err="1">
                <a:solidFill>
                  <a:schemeClr val="bg1"/>
                </a:solidFill>
              </a:rPr>
              <a:t>botanical</a:t>
            </a:r>
            <a:r>
              <a:rPr lang="fr-FR" altLang="fr-FR" sz="2000" dirty="0">
                <a:solidFill>
                  <a:schemeClr val="bg1"/>
                </a:solidFill>
              </a:rPr>
              <a:t> </a:t>
            </a:r>
            <a:r>
              <a:rPr lang="fr-FR" altLang="fr-FR" sz="2000" dirty="0" err="1">
                <a:solidFill>
                  <a:schemeClr val="bg1"/>
                </a:solidFill>
              </a:rPr>
              <a:t>garden</a:t>
            </a:r>
            <a:endParaRPr lang="fr-FR" alt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3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>
            <a:extLst>
              <a:ext uri="{FF2B5EF4-FFF2-40B4-BE49-F238E27FC236}">
                <a16:creationId xmlns:a16="http://schemas.microsoft.com/office/drawing/2014/main" id="{EE620441-EFC6-A444-B704-A30EE974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A global </a:t>
            </a:r>
            <a:r>
              <a:rPr lang="fr-FR" alt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facets</a:t>
            </a:r>
            <a: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fr-FR" alt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fr-FR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alt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congress</a:t>
            </a:r>
            <a:endParaRPr lang="fr-FR" alt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18" name="Image 18">
            <a:extLst>
              <a:ext uri="{FF2B5EF4-FFF2-40B4-BE49-F238E27FC236}">
                <a16:creationId xmlns:a16="http://schemas.microsoft.com/office/drawing/2014/main" id="{F0BECF74-C94F-4E4F-ACB9-20D52F98BE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413" y="3765550"/>
            <a:ext cx="27590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 20">
            <a:extLst>
              <a:ext uri="{FF2B5EF4-FFF2-40B4-BE49-F238E27FC236}">
                <a16:creationId xmlns:a16="http://schemas.microsoft.com/office/drawing/2014/main" id="{4AD950C3-2A3B-2D47-9D0B-BFBE73D4F0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838" y="1985963"/>
            <a:ext cx="274161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 21">
            <a:extLst>
              <a:ext uri="{FF2B5EF4-FFF2-40B4-BE49-F238E27FC236}">
                <a16:creationId xmlns:a16="http://schemas.microsoft.com/office/drawing/2014/main" id="{65157507-8001-2146-A18B-D378740B6E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63" y="3775075"/>
            <a:ext cx="274161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Image 22">
            <a:extLst>
              <a:ext uri="{FF2B5EF4-FFF2-40B4-BE49-F238E27FC236}">
                <a16:creationId xmlns:a16="http://schemas.microsoft.com/office/drawing/2014/main" id="{0872F456-E149-8D4A-815D-AFDD55D263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1981200"/>
            <a:ext cx="26987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Image 23">
            <a:extLst>
              <a:ext uri="{FF2B5EF4-FFF2-40B4-BE49-F238E27FC236}">
                <a16:creationId xmlns:a16="http://schemas.microsoft.com/office/drawing/2014/main" id="{2D493669-B205-0E49-AF40-110998A184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0" y="1984375"/>
            <a:ext cx="27416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ZoneTexte 29">
            <a:extLst>
              <a:ext uri="{FF2B5EF4-FFF2-40B4-BE49-F238E27FC236}">
                <a16:creationId xmlns:a16="http://schemas.microsoft.com/office/drawing/2014/main" id="{0D29DB65-0A56-7E43-BF17-CED89DD0A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1981200"/>
            <a:ext cx="1352550" cy="338138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8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9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9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600" dirty="0">
                <a:solidFill>
                  <a:schemeClr val="bg1"/>
                </a:solidFill>
              </a:rPr>
              <a:t>25 Symposia</a:t>
            </a:r>
          </a:p>
        </p:txBody>
      </p:sp>
      <p:sp>
        <p:nvSpPr>
          <p:cNvPr id="34827" name="ZoneTexte 29">
            <a:extLst>
              <a:ext uri="{FF2B5EF4-FFF2-40B4-BE49-F238E27FC236}">
                <a16:creationId xmlns:a16="http://schemas.microsoft.com/office/drawing/2014/main" id="{6228F599-D2BC-654A-94EB-502D54046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3443288"/>
            <a:ext cx="2101850" cy="338137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8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9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9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600" dirty="0">
                <a:solidFill>
                  <a:schemeClr val="bg1"/>
                </a:solidFill>
              </a:rPr>
              <a:t>4 </a:t>
            </a:r>
            <a:r>
              <a:rPr lang="fr-FR" altLang="fr-FR" sz="1600" dirty="0" err="1">
                <a:solidFill>
                  <a:schemeClr val="bg1"/>
                </a:solidFill>
              </a:rPr>
              <a:t>Plenary</a:t>
            </a:r>
            <a:r>
              <a:rPr lang="fr-FR" altLang="fr-FR" sz="1600" dirty="0">
                <a:solidFill>
                  <a:schemeClr val="bg1"/>
                </a:solidFill>
              </a:rPr>
              <a:t> sessions</a:t>
            </a:r>
          </a:p>
        </p:txBody>
      </p:sp>
      <p:sp>
        <p:nvSpPr>
          <p:cNvPr id="34828" name="ZoneTexte 30">
            <a:extLst>
              <a:ext uri="{FF2B5EF4-FFF2-40B4-BE49-F238E27FC236}">
                <a16:creationId xmlns:a16="http://schemas.microsoft.com/office/drawing/2014/main" id="{FD39E1AB-E554-DE48-86EE-4BF99D21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1981200"/>
            <a:ext cx="2101850" cy="339725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8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9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9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600" dirty="0">
                <a:solidFill>
                  <a:schemeClr val="bg1"/>
                </a:solidFill>
              </a:rPr>
              <a:t>Networking</a:t>
            </a:r>
          </a:p>
        </p:txBody>
      </p:sp>
      <p:sp>
        <p:nvSpPr>
          <p:cNvPr id="34830" name="ZoneTexte 32">
            <a:extLst>
              <a:ext uri="{FF2B5EF4-FFF2-40B4-BE49-F238E27FC236}">
                <a16:creationId xmlns:a16="http://schemas.microsoft.com/office/drawing/2014/main" id="{7CCB067E-5472-0146-AF46-72CD212D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5272088"/>
            <a:ext cx="1393825" cy="338137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8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9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9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600" dirty="0">
                <a:solidFill>
                  <a:schemeClr val="bg1"/>
                </a:solidFill>
              </a:rPr>
              <a:t>Exhibition </a:t>
            </a:r>
          </a:p>
        </p:txBody>
      </p:sp>
      <p:sp>
        <p:nvSpPr>
          <p:cNvPr id="34831" name="ZoneTexte 33">
            <a:extLst>
              <a:ext uri="{FF2B5EF4-FFF2-40B4-BE49-F238E27FC236}">
                <a16:creationId xmlns:a16="http://schemas.microsoft.com/office/drawing/2014/main" id="{51072EC0-80BE-9241-95B1-DB6CBA263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663" y="5267325"/>
            <a:ext cx="2101850" cy="338138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8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9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9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600" dirty="0">
                <a:solidFill>
                  <a:schemeClr val="bg1"/>
                </a:solidFill>
              </a:rPr>
              <a:t>Cultural program</a:t>
            </a:r>
          </a:p>
        </p:txBody>
      </p:sp>
      <p:pic>
        <p:nvPicPr>
          <p:cNvPr id="17" name="Image 12">
            <a:extLst>
              <a:ext uri="{FF2B5EF4-FFF2-40B4-BE49-F238E27FC236}">
                <a16:creationId xmlns:a16="http://schemas.microsoft.com/office/drawing/2014/main" id="{592B834C-69D5-EF43-9014-B20284CEC3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3"/>
          <a:stretch>
            <a:fillRect/>
          </a:stretch>
        </p:blipFill>
        <p:spPr bwMode="auto">
          <a:xfrm>
            <a:off x="702553" y="3784600"/>
            <a:ext cx="3013076" cy="183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ZoneTexte 31">
            <a:extLst>
              <a:ext uri="{FF2B5EF4-FFF2-40B4-BE49-F238E27FC236}">
                <a16:creationId xmlns:a16="http://schemas.microsoft.com/office/drawing/2014/main" id="{A6CC7513-E37F-2841-AB31-AAA6A4082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53" y="3784600"/>
            <a:ext cx="1738738" cy="338554"/>
          </a:xfrm>
          <a:prstGeom prst="rect">
            <a:avLst/>
          </a:prstGeom>
          <a:solidFill>
            <a:srgbClr val="9A2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8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9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9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600" dirty="0" err="1">
                <a:solidFill>
                  <a:schemeClr val="bg1"/>
                </a:solidFill>
              </a:rPr>
              <a:t>Technical</a:t>
            </a:r>
            <a:r>
              <a:rPr lang="fr-FR" altLang="fr-FR" sz="1600" dirty="0">
                <a:solidFill>
                  <a:schemeClr val="bg1"/>
                </a:solidFill>
              </a:rPr>
              <a:t> tours</a:t>
            </a:r>
          </a:p>
        </p:txBody>
      </p:sp>
    </p:spTree>
    <p:extLst>
      <p:ext uri="{BB962C8B-B14F-4D97-AF65-F5344CB8AC3E}">
        <p14:creationId xmlns:p14="http://schemas.microsoft.com/office/powerpoint/2010/main" val="64991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>
            <a:extLst>
              <a:ext uri="{FF2B5EF4-FFF2-40B4-BE49-F238E27FC236}">
                <a16:creationId xmlns:a16="http://schemas.microsoft.com/office/drawing/2014/main" id="{D9D363B2-6875-464E-A674-79F3D8E1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914400"/>
          </a:xfrm>
        </p:spPr>
        <p:txBody>
          <a:bodyPr/>
          <a:lstStyle/>
          <a:p>
            <a:r>
              <a:rPr lang="fr-FR" altLang="fr-FR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 programme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90" y="249383"/>
            <a:ext cx="7953080" cy="56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>
            <a:extLst>
              <a:ext uri="{FF2B5EF4-FFF2-40B4-BE49-F238E27FC236}">
                <a16:creationId xmlns:a16="http://schemas.microsoft.com/office/drawing/2014/main" id="{C50D9735-D6CC-DD4A-A48D-5747924A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fr-FR" sz="3600" b="0" dirty="0">
                <a:latin typeface="Calibri" panose="020F0502020204030204" pitchFamily="34" charset="0"/>
                <a:cs typeface="Calibri" panose="020F0502020204030204" pitchFamily="34" charset="0"/>
              </a:rPr>
              <a:t>Spirit of the </a:t>
            </a:r>
            <a:r>
              <a:rPr lang="fr-FR" altLang="fr-FR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congress</a:t>
            </a:r>
            <a:r>
              <a:rPr lang="fr-FR" alt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altLang="fr-FR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3 major axes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19E995-5939-0A42-95AA-06AAC8F895C9}"/>
              </a:ext>
            </a:extLst>
          </p:cNvPr>
          <p:cNvSpPr txBox="1">
            <a:spLocks/>
          </p:cNvSpPr>
          <p:nvPr/>
        </p:nvSpPr>
        <p:spPr>
          <a:xfrm>
            <a:off x="1908175" y="1989138"/>
            <a:ext cx="6534150" cy="31511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DIN-Light" charset="0"/>
                <a:ea typeface="DIN-Light" charset="0"/>
                <a:cs typeface="DIN-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DIN-Light" charset="0"/>
                <a:ea typeface="DIN-Light" charset="0"/>
                <a:cs typeface="DIN-Light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SzPct val="65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DIN-Light" charset="0"/>
                <a:ea typeface="DIN-Light" charset="0"/>
                <a:cs typeface="DIN-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5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DIN-Light" charset="0"/>
                <a:ea typeface="DIN-Light" charset="0"/>
                <a:cs typeface="DIN-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B9CE"/>
              </a:buClr>
              <a:buSzPct val="80000"/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DIN-Light" charset="0"/>
                <a:ea typeface="DIN-Light" charset="0"/>
                <a:cs typeface="DIN-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8" lvl="1" indent="0" fontAlgn="auto">
              <a:spcAft>
                <a:spcPts val="0"/>
              </a:spcAft>
              <a:buFontTx/>
              <a:buNone/>
              <a:defRPr/>
            </a:pPr>
            <a:r>
              <a:rPr lang="fr-FR" altLang="fr-FR" sz="2400" dirty="0">
                <a:latin typeface="+mn-lt"/>
              </a:rPr>
              <a:t>A high </a:t>
            </a:r>
            <a:r>
              <a:rPr lang="fr-FR" altLang="fr-FR" sz="2400" dirty="0" err="1">
                <a:latin typeface="+mn-lt"/>
              </a:rPr>
              <a:t>level</a:t>
            </a:r>
            <a:r>
              <a:rPr lang="fr-FR" altLang="fr-FR" sz="2400" dirty="0">
                <a:latin typeface="+mn-lt"/>
              </a:rPr>
              <a:t> </a:t>
            </a:r>
            <a:r>
              <a:rPr lang="fr-FR" altLang="fr-FR" sz="2400" dirty="0" err="1">
                <a:latin typeface="+mn-lt"/>
              </a:rPr>
              <a:t>scientific</a:t>
            </a:r>
            <a:r>
              <a:rPr lang="fr-FR" altLang="fr-FR" sz="2400" dirty="0">
                <a:latin typeface="+mn-lt"/>
              </a:rPr>
              <a:t> </a:t>
            </a:r>
            <a:r>
              <a:rPr lang="fr-FR" altLang="fr-FR" sz="2400" dirty="0" err="1">
                <a:latin typeface="+mn-lt"/>
              </a:rPr>
              <a:t>event</a:t>
            </a:r>
            <a:endParaRPr lang="fr-FR" altLang="fr-FR" sz="2400" b="1" dirty="0">
              <a:latin typeface="+mn-lt"/>
            </a:endParaRPr>
          </a:p>
          <a:p>
            <a:pPr marL="52388" lvl="1" indent="0" fontAlgn="auto">
              <a:spcAft>
                <a:spcPts val="0"/>
              </a:spcAft>
              <a:buFontTx/>
              <a:buNone/>
              <a:defRPr/>
            </a:pPr>
            <a:endParaRPr lang="fr-FR" altLang="fr-FR" sz="3600" b="1" dirty="0">
              <a:latin typeface="+mn-lt"/>
            </a:endParaRPr>
          </a:p>
          <a:p>
            <a:pPr marL="52388" lvl="1" indent="0" fontAlgn="auto">
              <a:spcAft>
                <a:spcPts val="0"/>
              </a:spcAft>
              <a:buFontTx/>
              <a:buNone/>
              <a:defRPr/>
            </a:pPr>
            <a:r>
              <a:rPr lang="fr-FR" altLang="fr-FR" sz="2400" dirty="0">
                <a:latin typeface="+mn-lt"/>
              </a:rPr>
              <a:t>An </a:t>
            </a:r>
            <a:r>
              <a:rPr lang="fr-FR" altLang="fr-FR" sz="2400" dirty="0" err="1">
                <a:latin typeface="+mn-lt"/>
              </a:rPr>
              <a:t>event</a:t>
            </a:r>
            <a:r>
              <a:rPr lang="fr-FR" altLang="fr-FR" sz="2400" dirty="0">
                <a:latin typeface="+mn-lt"/>
              </a:rPr>
              <a:t> for the meeting of the </a:t>
            </a:r>
            <a:r>
              <a:rPr lang="fr-FR" altLang="fr-FR" sz="2400" dirty="0" err="1">
                <a:latin typeface="+mn-lt"/>
              </a:rPr>
              <a:t>triptych</a:t>
            </a:r>
            <a:r>
              <a:rPr lang="fr-FR" altLang="fr-FR" sz="2400" dirty="0">
                <a:latin typeface="+mn-lt"/>
              </a:rPr>
              <a:t> :  </a:t>
            </a:r>
            <a:r>
              <a:rPr lang="fr-FR" altLang="fr-FR" sz="2400" b="1" dirty="0" err="1">
                <a:latin typeface="+mn-lt"/>
              </a:rPr>
              <a:t>Research</a:t>
            </a:r>
            <a:r>
              <a:rPr lang="fr-FR" altLang="fr-FR" sz="2400" b="1" dirty="0">
                <a:latin typeface="+mn-lt"/>
              </a:rPr>
              <a:t>/</a:t>
            </a:r>
            <a:r>
              <a:rPr lang="fr-FR" altLang="fr-FR" sz="2400" b="1" dirty="0" err="1">
                <a:latin typeface="+mn-lt"/>
              </a:rPr>
              <a:t>Industry</a:t>
            </a:r>
            <a:r>
              <a:rPr lang="fr-FR" altLang="fr-FR" sz="2400" b="1" dirty="0">
                <a:latin typeface="+mn-lt"/>
              </a:rPr>
              <a:t>/Formation</a:t>
            </a:r>
          </a:p>
          <a:p>
            <a:pPr marL="52388" lvl="1" indent="0" fontAlgn="auto">
              <a:spcAft>
                <a:spcPts val="0"/>
              </a:spcAft>
              <a:defRPr/>
            </a:pPr>
            <a:endParaRPr lang="fr-FR" sz="3600" dirty="0">
              <a:latin typeface="+mn-lt"/>
              <a:ea typeface="Calibri" charset="0"/>
              <a:cs typeface="Calibri" charset="0"/>
            </a:endParaRPr>
          </a:p>
          <a:p>
            <a:pPr marL="52388" lvl="1" indent="0" fontAlgn="auto">
              <a:spcAft>
                <a:spcPts val="0"/>
              </a:spcAft>
              <a:buFontTx/>
              <a:buNone/>
              <a:defRPr/>
            </a:pPr>
            <a:r>
              <a:rPr lang="fr-FR" altLang="fr-FR" sz="2400" dirty="0">
                <a:latin typeface="+mn-lt"/>
              </a:rPr>
              <a:t>An </a:t>
            </a:r>
            <a:r>
              <a:rPr lang="fr-FR" altLang="fr-FR" sz="2400" dirty="0" err="1">
                <a:latin typeface="+mn-lt"/>
              </a:rPr>
              <a:t>event</a:t>
            </a:r>
            <a:r>
              <a:rPr lang="fr-FR" altLang="fr-FR" sz="2400" dirty="0">
                <a:latin typeface="+mn-lt"/>
              </a:rPr>
              <a:t> to </a:t>
            </a:r>
            <a:r>
              <a:rPr lang="fr-FR" altLang="fr-FR" sz="2400" dirty="0" err="1">
                <a:latin typeface="+mn-lt"/>
              </a:rPr>
              <a:t>facilitate</a:t>
            </a:r>
            <a:r>
              <a:rPr lang="fr-FR" altLang="fr-FR" sz="2400" dirty="0">
                <a:latin typeface="+mn-lt"/>
              </a:rPr>
              <a:t> </a:t>
            </a:r>
            <a:r>
              <a:rPr lang="fr-FR" altLang="fr-FR" sz="2400" dirty="0" err="1">
                <a:latin typeface="+mn-lt"/>
              </a:rPr>
              <a:t>North</a:t>
            </a:r>
            <a:r>
              <a:rPr lang="fr-FR" altLang="fr-FR" sz="2400" dirty="0">
                <a:latin typeface="+mn-lt"/>
              </a:rPr>
              <a:t> and South collaborations</a:t>
            </a:r>
            <a:endParaRPr lang="fr-FR" sz="26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37891" name="Image 9">
            <a:extLst>
              <a:ext uri="{FF2B5EF4-FFF2-40B4-BE49-F238E27FC236}">
                <a16:creationId xmlns:a16="http://schemas.microsoft.com/office/drawing/2014/main" id="{62B3AB33-1FD4-EE4A-9385-886F1AF6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68463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age 11">
            <a:extLst>
              <a:ext uri="{FF2B5EF4-FFF2-40B4-BE49-F238E27FC236}">
                <a16:creationId xmlns:a16="http://schemas.microsoft.com/office/drawing/2014/main" id="{70566330-6578-9147-8E5C-A28AECDA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86075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 13">
            <a:extLst>
              <a:ext uri="{FF2B5EF4-FFF2-40B4-BE49-F238E27FC236}">
                <a16:creationId xmlns:a16="http://schemas.microsoft.com/office/drawing/2014/main" id="{14B65F6C-A50C-3342-A4C5-0EE67993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49738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4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58190F-11F3-2043-84B3-3AA514BCF33E}"/>
              </a:ext>
            </a:extLst>
          </p:cNvPr>
          <p:cNvSpPr/>
          <p:nvPr/>
        </p:nvSpPr>
        <p:spPr>
          <a:xfrm>
            <a:off x="35495" y="3849688"/>
            <a:ext cx="9289033" cy="1296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8914" name="Titre 1">
            <a:extLst>
              <a:ext uri="{FF2B5EF4-FFF2-40B4-BE49-F238E27FC236}">
                <a16:creationId xmlns:a16="http://schemas.microsoft.com/office/drawing/2014/main" id="{E04B43D7-2D0A-5D45-BE05-7757E41E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9750"/>
            <a:ext cx="8101012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Target Audience</a:t>
            </a:r>
            <a:endParaRPr lang="fr-FR" altLang="fr-FR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Espace réservé du contenu 2">
            <a:extLst>
              <a:ext uri="{FF2B5EF4-FFF2-40B4-BE49-F238E27FC236}">
                <a16:creationId xmlns:a16="http://schemas.microsoft.com/office/drawing/2014/main" id="{4D69F86A-81D7-7245-B944-C2C3141200AE}"/>
              </a:ext>
            </a:extLst>
          </p:cNvPr>
          <p:cNvSpPr txBox="1">
            <a:spLocks/>
          </p:cNvSpPr>
          <p:nvPr/>
        </p:nvSpPr>
        <p:spPr bwMode="auto">
          <a:xfrm>
            <a:off x="684213" y="1743075"/>
            <a:ext cx="364013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9213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SzPct val="65000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1" eaLnBrk="1" hangingPunct="1">
              <a:buFontTx/>
              <a:buBlip>
                <a:blip r:embed="rId5"/>
              </a:buBlip>
            </a:pPr>
            <a:r>
              <a:rPr lang="fr-FR" altLang="fr-FR" sz="2400" b="1" dirty="0"/>
              <a:t> </a:t>
            </a:r>
            <a:r>
              <a:rPr lang="fr-FR" altLang="fr-FR" sz="2400" b="1" dirty="0" err="1"/>
              <a:t>Researchers</a:t>
            </a:r>
            <a:endParaRPr lang="fr-FR" altLang="fr-FR" sz="2400" b="1" dirty="0"/>
          </a:p>
          <a:p>
            <a:pPr lvl="1" eaLnBrk="1" hangingPunct="1">
              <a:buFontTx/>
              <a:buBlip>
                <a:blip r:embed="rId5"/>
              </a:buBlip>
            </a:pPr>
            <a:r>
              <a:rPr lang="fr-FR" altLang="fr-FR" sz="2400" b="1" dirty="0"/>
              <a:t> Teacher </a:t>
            </a:r>
            <a:r>
              <a:rPr lang="fr-FR" altLang="fr-FR" sz="2400" b="1" dirty="0" err="1"/>
              <a:t>researchers</a:t>
            </a:r>
            <a:endParaRPr lang="fr-FR" altLang="fr-FR" sz="2400" b="1" dirty="0"/>
          </a:p>
          <a:p>
            <a:pPr lvl="1" eaLnBrk="1" hangingPunct="1">
              <a:buFontTx/>
              <a:buBlip>
                <a:blip r:embed="rId5"/>
              </a:buBlip>
            </a:pPr>
            <a:r>
              <a:rPr lang="fr-FR" altLang="fr-FR" sz="2400" b="1" dirty="0"/>
              <a:t> </a:t>
            </a:r>
            <a:r>
              <a:rPr lang="fr-FR" altLang="fr-FR" sz="2400" b="1" dirty="0" err="1"/>
              <a:t>Students</a:t>
            </a:r>
            <a:endParaRPr lang="fr-FR" altLang="fr-FR" sz="2400" b="1" dirty="0"/>
          </a:p>
          <a:p>
            <a:pPr lvl="1" eaLnBrk="1" hangingPunct="1">
              <a:buNone/>
            </a:pPr>
            <a:endParaRPr lang="fr-FR" altLang="fr-FR" sz="2400" b="1" dirty="0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58984E4D-18DB-F842-A98D-A95C45A3B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200526"/>
            <a:ext cx="684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2600" i="1" dirty="0">
                <a:solidFill>
                  <a:schemeClr val="bg1"/>
                </a:solidFill>
              </a:rPr>
              <a:t>3 000 </a:t>
            </a:r>
            <a:r>
              <a:rPr lang="fr-FR" altLang="fr-FR" sz="2600" i="1" dirty="0" err="1">
                <a:solidFill>
                  <a:schemeClr val="bg1"/>
                </a:solidFill>
              </a:rPr>
              <a:t>delegates</a:t>
            </a:r>
            <a:r>
              <a:rPr lang="fr-FR" altLang="fr-FR" sz="2600" i="1" dirty="0">
                <a:solidFill>
                  <a:schemeClr val="bg1"/>
                </a:solidFill>
              </a:rPr>
              <a:t>                        4 000 </a:t>
            </a:r>
            <a:r>
              <a:rPr lang="fr-FR" altLang="fr-FR" sz="2600" i="1" dirty="0" err="1">
                <a:solidFill>
                  <a:schemeClr val="bg1"/>
                </a:solidFill>
              </a:rPr>
              <a:t>attendees</a:t>
            </a:r>
            <a:endParaRPr lang="fr-FR" altLang="fr-FR" sz="2600" i="1" dirty="0">
              <a:solidFill>
                <a:schemeClr val="bg1"/>
              </a:solidFill>
            </a:endParaRPr>
          </a:p>
        </p:txBody>
      </p:sp>
      <p:pic>
        <p:nvPicPr>
          <p:cNvPr id="38917" name="Image 6">
            <a:extLst>
              <a:ext uri="{FF2B5EF4-FFF2-40B4-BE49-F238E27FC236}">
                <a16:creationId xmlns:a16="http://schemas.microsoft.com/office/drawing/2014/main" id="{0FA56753-CADE-C147-BFB9-35D874AFC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849688"/>
            <a:ext cx="1193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Espace réservé du contenu 2">
            <a:extLst>
              <a:ext uri="{FF2B5EF4-FFF2-40B4-BE49-F238E27FC236}">
                <a16:creationId xmlns:a16="http://schemas.microsoft.com/office/drawing/2014/main" id="{4036D6C2-05E2-5646-8AB2-018D1273AA96}"/>
              </a:ext>
            </a:extLst>
          </p:cNvPr>
          <p:cNvSpPr txBox="1">
            <a:spLocks/>
          </p:cNvSpPr>
          <p:nvPr/>
        </p:nvSpPr>
        <p:spPr bwMode="auto">
          <a:xfrm>
            <a:off x="4590256" y="1743074"/>
            <a:ext cx="41687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9213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SzPct val="65000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B9C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1" eaLnBrk="1" hangingPunct="1">
              <a:buFontTx/>
              <a:buBlip>
                <a:blip r:embed="rId5"/>
              </a:buBlip>
            </a:pPr>
            <a:r>
              <a:rPr lang="fr-FR" altLang="fr-FR" sz="2400" b="1" dirty="0" err="1"/>
              <a:t>Professionnals</a:t>
            </a:r>
            <a:r>
              <a:rPr lang="fr-FR" altLang="fr-FR" sz="2400" b="1" dirty="0"/>
              <a:t> / industriels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fr-FR" altLang="fr-FR" sz="2400" b="1" dirty="0"/>
              <a:t> Public </a:t>
            </a:r>
            <a:r>
              <a:rPr lang="fr-FR" altLang="fr-FR" sz="2400" b="1" dirty="0" err="1"/>
              <a:t>authorities</a:t>
            </a:r>
            <a:endParaRPr lang="fr-FR" altLang="fr-FR" sz="2400" b="1" dirty="0"/>
          </a:p>
          <a:p>
            <a:pPr lvl="1" eaLnBrk="1" hangingPunct="1">
              <a:buFontTx/>
              <a:buBlip>
                <a:blip r:embed="rId5"/>
              </a:buBlip>
            </a:pPr>
            <a:r>
              <a:rPr lang="fr-FR" altLang="fr-FR" sz="2400" b="1" dirty="0"/>
              <a:t> </a:t>
            </a:r>
            <a:r>
              <a:rPr lang="fr-FR" altLang="fr-FR" sz="2400" b="1" dirty="0" err="1"/>
              <a:t>Specialized</a:t>
            </a:r>
            <a:r>
              <a:rPr lang="fr-FR" altLang="fr-FR" sz="2400" b="1" dirty="0"/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60068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>
            <a:extLst>
              <a:ext uri="{FF2B5EF4-FFF2-40B4-BE49-F238E27FC236}">
                <a16:creationId xmlns:a16="http://schemas.microsoft.com/office/drawing/2014/main" id="{B362F85D-6286-D043-9470-144329E2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88" y="711200"/>
            <a:ext cx="6426200" cy="730250"/>
          </a:xfrm>
        </p:spPr>
        <p:txBody>
          <a:bodyPr/>
          <a:lstStyle/>
          <a:p>
            <a:pPr eaLnBrk="1" hangingPunct="1"/>
            <a:r>
              <a:rPr lang="fr-FR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Scientific issues</a:t>
            </a:r>
            <a:endParaRPr lang="fr-FR" altLang="fr-FR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130" name="Image 5">
            <a:extLst>
              <a:ext uri="{FF2B5EF4-FFF2-40B4-BE49-F238E27FC236}">
                <a16:creationId xmlns:a16="http://schemas.microsoft.com/office/drawing/2014/main" id="{A53DAF54-D06A-A14D-8F75-A15A1C9F8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930650"/>
            <a:ext cx="7508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 6">
            <a:extLst>
              <a:ext uri="{FF2B5EF4-FFF2-40B4-BE49-F238E27FC236}">
                <a16:creationId xmlns:a16="http://schemas.microsoft.com/office/drawing/2014/main" id="{B0922A0B-9AD8-4743-B3E8-E9A51D30A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891088"/>
            <a:ext cx="7540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 7">
            <a:extLst>
              <a:ext uri="{FF2B5EF4-FFF2-40B4-BE49-F238E27FC236}">
                <a16:creationId xmlns:a16="http://schemas.microsoft.com/office/drawing/2014/main" id="{2F5FF0B1-0034-2146-A7DF-31D0256A9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844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 8">
            <a:extLst>
              <a:ext uri="{FF2B5EF4-FFF2-40B4-BE49-F238E27FC236}">
                <a16:creationId xmlns:a16="http://schemas.microsoft.com/office/drawing/2014/main" id="{7ECF6C42-B437-394C-BB30-0E4417337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979613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06EC04-1BE7-9C43-AB11-F0D8A84726A5}"/>
              </a:ext>
            </a:extLst>
          </p:cNvPr>
          <p:cNvSpPr/>
          <p:nvPr/>
        </p:nvSpPr>
        <p:spPr>
          <a:xfrm>
            <a:off x="2268538" y="1979613"/>
            <a:ext cx="575945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eaLnBrk="1" hangingPunct="1">
              <a:defRPr/>
            </a:pPr>
            <a:r>
              <a:rPr lang="en-US" altLang="fr-FR" sz="2400" b="1" dirty="0">
                <a:ea typeface="DIN-Light"/>
                <a:cs typeface="DIN-Light"/>
              </a:rPr>
              <a:t>Competitiveness and skills for the Horticultural sectors</a:t>
            </a:r>
          </a:p>
          <a:p>
            <a:pPr marL="0" lvl="2" eaLnBrk="1" hangingPunct="1">
              <a:defRPr/>
            </a:pPr>
            <a:endParaRPr lang="en-US" altLang="fr-FR" sz="2400" b="1" dirty="0">
              <a:ea typeface="DIN-Light"/>
              <a:cs typeface="DIN-Light"/>
            </a:endParaRPr>
          </a:p>
          <a:p>
            <a:pPr marL="0" lvl="2" eaLnBrk="1" hangingPunct="1">
              <a:defRPr/>
            </a:pPr>
            <a:r>
              <a:rPr lang="en-US" altLang="fr-FR" sz="2400" b="1" dirty="0">
                <a:ea typeface="DIN-Light"/>
                <a:cs typeface="DIN-Light"/>
              </a:rPr>
              <a:t>Food, Public Health &amp; Well-being</a:t>
            </a:r>
          </a:p>
          <a:p>
            <a:pPr marL="0" lvl="2" eaLnBrk="1" hangingPunct="1">
              <a:defRPr/>
            </a:pPr>
            <a:endParaRPr lang="en-US" altLang="fr-FR" sz="2400" b="1" dirty="0">
              <a:ea typeface="DIN-Light"/>
              <a:cs typeface="DIN-Light"/>
            </a:endParaRPr>
          </a:p>
          <a:p>
            <a:pPr marL="0" lvl="2" eaLnBrk="1" hangingPunct="1">
              <a:defRPr/>
            </a:pPr>
            <a:r>
              <a:rPr lang="en-US" altLang="fr-FR" sz="2400" b="1" dirty="0">
                <a:ea typeface="DIN-Light"/>
                <a:cs typeface="DIN-Light"/>
              </a:rPr>
              <a:t>Sustainability of production systems</a:t>
            </a:r>
          </a:p>
          <a:p>
            <a:pPr marL="0" lvl="2" eaLnBrk="1" hangingPunct="1">
              <a:defRPr/>
            </a:pPr>
            <a:endParaRPr lang="en-US" altLang="fr-FR" sz="2400" b="1" dirty="0">
              <a:ea typeface="DIN-Light"/>
              <a:cs typeface="DIN-Light"/>
            </a:endParaRPr>
          </a:p>
          <a:p>
            <a:pPr marL="0" lvl="2" eaLnBrk="1" hangingPunct="1">
              <a:defRPr/>
            </a:pPr>
            <a:r>
              <a:rPr lang="en-US" altLang="fr-FR" sz="2400" b="1" dirty="0">
                <a:ea typeface="DIN-Light"/>
                <a:cs typeface="DIN-Light"/>
              </a:rPr>
              <a:t>Climate change mitigation</a:t>
            </a:r>
          </a:p>
          <a:p>
            <a:pPr marL="0" lvl="2" eaLnBrk="1" hangingPunct="1">
              <a:defRPr/>
            </a:pPr>
            <a:r>
              <a:rPr lang="en-US" altLang="fr-FR" sz="2400" b="1" dirty="0">
                <a:ea typeface="DIN-Light"/>
                <a:cs typeface="DIN-Light"/>
              </a:rPr>
              <a:t>and adaptation solutions</a:t>
            </a:r>
            <a:endParaRPr lang="fr-FR" altLang="fr-FR" sz="2400" b="1" dirty="0">
              <a:ea typeface="DIN-Light"/>
              <a:cs typeface="DIN-Light"/>
            </a:endParaRPr>
          </a:p>
        </p:txBody>
      </p:sp>
    </p:spTree>
    <p:extLst>
      <p:ext uri="{BB962C8B-B14F-4D97-AF65-F5344CB8AC3E}">
        <p14:creationId xmlns:p14="http://schemas.microsoft.com/office/powerpoint/2010/main" val="329015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81227" y="3645024"/>
            <a:ext cx="8229600" cy="1143000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  <a:br>
              <a:rPr lang="fr-FR" dirty="0"/>
            </a:br>
            <a:r>
              <a:rPr lang="fr-FR" dirty="0" err="1"/>
              <a:t>It’s</a:t>
            </a:r>
            <a:r>
              <a:rPr lang="fr-FR" dirty="0"/>
              <a:t> up to </a:t>
            </a:r>
            <a:r>
              <a:rPr lang="fr-FR" dirty="0" err="1"/>
              <a:t>you</a:t>
            </a:r>
            <a:r>
              <a:rPr lang="fr-FR" dirty="0"/>
              <a:t> !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" y="404664"/>
            <a:ext cx="9144000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65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2">
      <a:dk1>
        <a:sysClr val="windowText" lastClr="000000"/>
      </a:dk1>
      <a:lt1>
        <a:sysClr val="window" lastClr="FFFFFF"/>
      </a:lt1>
      <a:dk2>
        <a:srgbClr val="434748"/>
      </a:dk2>
      <a:lt2>
        <a:srgbClr val="FFFFFF"/>
      </a:lt2>
      <a:accent1>
        <a:srgbClr val="42A549"/>
      </a:accent1>
      <a:accent2>
        <a:srgbClr val="63AF3D"/>
      </a:accent2>
      <a:accent3>
        <a:srgbClr val="93C143"/>
      </a:accent3>
      <a:accent4>
        <a:srgbClr val="9DC759"/>
      </a:accent4>
      <a:accent5>
        <a:srgbClr val="26292A"/>
      </a:accent5>
      <a:accent6>
        <a:srgbClr val="707A7E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HC2022-slides-1 (1)" id="{EDBA2435-3A59-46B0-9A9B-630B0189A877}" vid="{958B8DF8-F60E-4F4E-83C1-64E99274EFF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7021</TotalTime>
  <Words>204</Words>
  <Application>Microsoft Office PowerPoint</Application>
  <PresentationFormat>Affichage à l'écran (4:3)</PresentationFormat>
  <Paragraphs>64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D-DIN</vt:lpstr>
      <vt:lpstr>DIN-Bold</vt:lpstr>
      <vt:lpstr>DIN-Light</vt:lpstr>
      <vt:lpstr>DIN-Medium</vt:lpstr>
      <vt:lpstr>Helvetica</vt:lpstr>
      <vt:lpstr>Thème Office</vt:lpstr>
      <vt:lpstr>Présentation PowerPoint</vt:lpstr>
      <vt:lpstr>Horticultural sciences: The specialized plant from upstream to downstream</vt:lpstr>
      <vt:lpstr>From August 14th to 22 in Angers At the heart of the city centre:  Congress Centre/University of Angers </vt:lpstr>
      <vt:lpstr>A global event with many facets 6 days of congress</vt:lpstr>
      <vt:lpstr>Pré programme</vt:lpstr>
      <vt:lpstr>Spirit of the congress 3 major axes</vt:lpstr>
      <vt:lpstr>Target Audience</vt:lpstr>
      <vt:lpstr>Scientific issues</vt:lpstr>
      <vt:lpstr>Thank you for your attention It’s up to you ! </vt:lpstr>
      <vt:lpstr>Présentation PowerPoint</vt:lpstr>
    </vt:vector>
  </TitlesOfParts>
  <Company>toto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 Intégration</dc:creator>
  <cp:lastModifiedBy>Lola Breton</cp:lastModifiedBy>
  <cp:revision>285</cp:revision>
  <cp:lastPrinted>2018-08-11T08:13:47Z</cp:lastPrinted>
  <dcterms:created xsi:type="dcterms:W3CDTF">2016-02-23T08:10:43Z</dcterms:created>
  <dcterms:modified xsi:type="dcterms:W3CDTF">2021-11-24T16:22:00Z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3906274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